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8"/>
    <a:srgbClr val="FEC51D"/>
    <a:srgbClr val="65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>
        <p:scale>
          <a:sx n="91" d="100"/>
          <a:sy n="91" d="100"/>
        </p:scale>
        <p:origin x="10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F839-4AEB-4152-9A92-26F7CD2AA57C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E567-6481-4385-8786-9B77B5C0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60F0-3B82-42BA-B589-CF135C0E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634" y="1156855"/>
            <a:ext cx="4324348" cy="1870363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F0DF4D-9F40-4EAF-BF6B-8B6EE903E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5" y="3130983"/>
            <a:ext cx="3479220" cy="679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728-7624-466E-ACED-98E59EEF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80654"/>
            <a:ext cx="7886700" cy="5406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AA76-7C9A-462D-8CA3-178CA16824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779588"/>
            <a:ext cx="7886700" cy="2473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99888B8-FB10-406E-B7E1-7CB8E7F880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1163782"/>
            <a:ext cx="7886700" cy="3089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8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45F9F-C308-4CCA-8E9C-E7AABC7EA5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BIGGAM@gmail.com" TargetMode="External"/><Relationship Id="rId2" Type="http://schemas.openxmlformats.org/officeDocument/2006/relationships/hyperlink" Target="mailto:Dzenan.Berberovic@Aver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rienneNMcDad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34" y="1982355"/>
            <a:ext cx="8291366" cy="1870363"/>
          </a:xfrm>
        </p:spPr>
        <p:txBody>
          <a:bodyPr/>
          <a:lstStyle/>
          <a:p>
            <a:r>
              <a:rPr lang="en-US" sz="4000" b="1" i="0" u="none" strike="noStrike" dirty="0">
                <a:solidFill>
                  <a:srgbClr val="222222"/>
                </a:solidFill>
                <a:effectLst/>
                <a:latin typeface="Montserrat" pitchFamily="2" charset="77"/>
              </a:rPr>
              <a:t>From Young Pro to Emerging Leader: How to maximize AFP to build </a:t>
            </a:r>
            <a:r>
              <a:rPr lang="en-US" sz="4000" b="1" i="1" u="none" strike="noStrike" dirty="0">
                <a:solidFill>
                  <a:srgbClr val="222222"/>
                </a:solidFill>
                <a:effectLst/>
                <a:latin typeface="Montserrat" pitchFamily="2" charset="77"/>
              </a:rPr>
              <a:t>your</a:t>
            </a:r>
            <a:r>
              <a:rPr lang="en-US" sz="4000" b="1" i="0" u="none" strike="noStrike" dirty="0">
                <a:solidFill>
                  <a:srgbClr val="222222"/>
                </a:solidFill>
                <a:effectLst/>
                <a:latin typeface="Montserrat" pitchFamily="2" charset="77"/>
              </a:rPr>
              <a:t> career!</a:t>
            </a:r>
            <a:br>
              <a:rPr lang="en-US" sz="4000" dirty="0">
                <a:effectLst/>
                <a:latin typeface="Montserrat" pitchFamily="2" charset="77"/>
              </a:rPr>
            </a:br>
            <a:endParaRPr lang="en-US" sz="4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474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4BE2-4E00-975A-5B92-EC51DC01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0591"/>
            <a:ext cx="7886700" cy="540653"/>
          </a:xfrm>
        </p:spPr>
        <p:txBody>
          <a:bodyPr/>
          <a:lstStyle/>
          <a:p>
            <a:pPr algn="ctr" rtl="0"/>
            <a:r>
              <a:rPr lang="en-US" sz="40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Deliberately expand your </a:t>
            </a:r>
            <a:br>
              <a:rPr lang="en-US" sz="4000" b="1">
                <a:effectLst/>
                <a:latin typeface="Montserrat" pitchFamily="2" charset="77"/>
              </a:rPr>
            </a:br>
            <a:r>
              <a:rPr lang="en-US" sz="40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professional network</a:t>
            </a:r>
            <a:endParaRPr lang="en-US" sz="4000" b="1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29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EA06-6CA8-E1B0-423A-EDF04982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837" y="2301423"/>
            <a:ext cx="7886700" cy="540653"/>
          </a:xfrm>
        </p:spPr>
        <p:txBody>
          <a:bodyPr/>
          <a:lstStyle/>
          <a:p>
            <a:pPr rtl="0"/>
            <a:r>
              <a:rPr lang="en-US" sz="40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Final Thoughts </a:t>
            </a:r>
            <a:endParaRPr lang="en-US" sz="4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417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0F12-471A-CE61-5592-0BB1973C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latin typeface="Montserrat" pitchFamily="2" charset="77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2D9E-6191-C3C5-A229-9C00CE420E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AFP Resources:</a:t>
            </a:r>
          </a:p>
          <a:p>
            <a:pPr lvl="1" rtl="0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Emerging Leaders</a:t>
            </a:r>
          </a:p>
          <a:p>
            <a:pPr lvl="1" rtl="0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Micro-Learnings</a:t>
            </a:r>
          </a:p>
          <a:p>
            <a:pPr lvl="1" rtl="0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Mentoring Programs</a:t>
            </a:r>
          </a:p>
          <a:p>
            <a:pPr lvl="1" rtl="0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Local Chapter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Local Young Professional/Emerging Leader Groups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Social Media - follow who you want to “embody”</a:t>
            </a:r>
            <a:br>
              <a:rPr lang="en-US" sz="1800" dirty="0">
                <a:latin typeface="Montserrat" pitchFamily="2" charset="77"/>
              </a:rPr>
            </a:br>
            <a:endParaRPr lang="en-US" sz="1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310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1C2A-8409-3101-1520-E3197910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0" y="2110923"/>
            <a:ext cx="7886700" cy="540653"/>
          </a:xfrm>
        </p:spPr>
        <p:txBody>
          <a:bodyPr/>
          <a:lstStyle/>
          <a:p>
            <a:r>
              <a:rPr lang="en-US" sz="5400" b="1" dirty="0">
                <a:latin typeface="Montserrat" pitchFamily="2" charset="77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37816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0689-97A4-4D67-B2E1-00840DA0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latin typeface="Montserrat" pitchFamily="2" charset="77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C4791-C6B4-D925-4625-2D1DEDE56A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fontAlgn="base"/>
            <a:r>
              <a:rPr lang="en-US" sz="1800" b="0" i="0" u="none" strike="noStrike" dirty="0" err="1">
                <a:solidFill>
                  <a:srgbClr val="3B3838"/>
                </a:solidFill>
                <a:effectLst/>
                <a:latin typeface="Montserrat" pitchFamily="2" charset="77"/>
              </a:rPr>
              <a:t>Dzenan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 </a:t>
            </a:r>
            <a:r>
              <a:rPr lang="en-US" sz="1800" b="0" i="0" u="none" strike="noStrike" dirty="0" err="1">
                <a:solidFill>
                  <a:srgbClr val="3B3838"/>
                </a:solidFill>
                <a:effectLst/>
                <a:latin typeface="Montserrat" pitchFamily="2" charset="77"/>
              </a:rPr>
              <a:t>Berberovic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, M.A., CFRE: 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Montserrat" pitchFamily="2" charset="77"/>
                <a:hlinkClick r:id="rId2"/>
              </a:rPr>
              <a:t>Dzenan.Berberovic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Montserrat" pitchFamily="2" charset="77"/>
                <a:hlinkClick r:id="rId2"/>
              </a:rPr>
              <a:t>@Avera.org</a:t>
            </a:r>
            <a:endParaRPr lang="en-US" sz="1800" dirty="0">
              <a:solidFill>
                <a:srgbClr val="3B3838"/>
              </a:solidFill>
              <a:latin typeface="Montserrat" pitchFamily="2" charset="77"/>
            </a:endParaRPr>
          </a:p>
          <a:p>
            <a:pPr rtl="0" fontAlgn="base"/>
            <a:endParaRPr lang="en-US" sz="1800" b="0" i="0" u="none" strike="noStrike" dirty="0">
              <a:solidFill>
                <a:srgbClr val="3B3838"/>
              </a:solidFill>
              <a:effectLst/>
              <a:latin typeface="Montserrat" pitchFamily="2" charset="77"/>
            </a:endParaRP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Chessie Hayes, CFRE, MPA, CNP: 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Montserrat" pitchFamily="2" charset="77"/>
                <a:hlinkClick r:id="rId3"/>
              </a:rPr>
              <a:t>FBIGGAM@gmail.com</a:t>
            </a:r>
            <a:endParaRPr lang="en-US" sz="1800" b="0" i="0" u="sng" strike="noStrike" dirty="0">
              <a:solidFill>
                <a:srgbClr val="0563C1"/>
              </a:solidFill>
              <a:effectLst/>
              <a:latin typeface="Montserrat" pitchFamily="2" charset="77"/>
            </a:endParaRPr>
          </a:p>
          <a:p>
            <a:pPr rtl="0" fontAlgn="base"/>
            <a:endParaRPr lang="en-US" sz="1800" b="0" i="0" u="none" strike="noStrike" dirty="0">
              <a:solidFill>
                <a:srgbClr val="3B3838"/>
              </a:solidFill>
              <a:effectLst/>
              <a:latin typeface="Montserrat" pitchFamily="2" charset="77"/>
            </a:endParaRP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Adrienne Taylor, CFRE: 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Montserrat" pitchFamily="2" charset="77"/>
                <a:hlinkClick r:id="rId4"/>
              </a:rPr>
              <a:t>AdrienneNMcDade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Montserrat" pitchFamily="2" charset="77"/>
                <a:hlinkClick r:id="rId4"/>
              </a:rPr>
              <a:t>@gmail.com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822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6" y="793553"/>
            <a:ext cx="7886700" cy="540653"/>
          </a:xfrm>
        </p:spPr>
        <p:txBody>
          <a:bodyPr/>
          <a:lstStyle/>
          <a:p>
            <a:r>
              <a:rPr lang="en-US" sz="3800" b="1" dirty="0">
                <a:latin typeface="Montserrat" pitchFamily="2" charset="77"/>
              </a:rPr>
              <a:t>Emerging Leader Presenters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E81E8-0FD7-7E69-0BF9-FE8089843794}"/>
              </a:ext>
            </a:extLst>
          </p:cNvPr>
          <p:cNvSpPr txBox="1"/>
          <p:nvPr/>
        </p:nvSpPr>
        <p:spPr>
          <a:xfrm>
            <a:off x="-9524" y="40632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Dzenan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Berberovic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, M.A., CFRE</a:t>
            </a:r>
            <a:endParaRPr lang="en-US" sz="1400" dirty="0">
              <a:effectLst/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351D4-C861-D7E6-CCCC-8A547C5ED6F2}"/>
              </a:ext>
            </a:extLst>
          </p:cNvPr>
          <p:cNvSpPr txBox="1"/>
          <p:nvPr/>
        </p:nvSpPr>
        <p:spPr>
          <a:xfrm>
            <a:off x="3008313" y="402823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Chessie Hayes, CFRE, MPA, CNP</a:t>
            </a:r>
            <a:endParaRPr lang="en-US" sz="1400" dirty="0">
              <a:effectLst/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022BE-A46F-E8BB-76E0-B6E98932E568}"/>
              </a:ext>
            </a:extLst>
          </p:cNvPr>
          <p:cNvSpPr txBox="1"/>
          <p:nvPr/>
        </p:nvSpPr>
        <p:spPr>
          <a:xfrm>
            <a:off x="6343650" y="402778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Adrienne Taylor, CFRE, MBA</a:t>
            </a:r>
            <a:endParaRPr lang="en-US" sz="1400" dirty="0">
              <a:effectLst/>
              <a:latin typeface="Montserrat" pitchFamily="2" charset="77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87FB688-13E0-B1F0-FCBE-B60475B4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376566"/>
            <a:ext cx="2228850" cy="260200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7EE4BC1-6E95-88FE-D5CA-FE39146B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59" y="1377889"/>
            <a:ext cx="2074654" cy="259331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C68E1CC-5E44-59D5-5814-9F153586A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9" y="1336830"/>
            <a:ext cx="1801813" cy="26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21D4-3B8C-4188-9EFE-4C0866E1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800" b="1" i="0" u="none" strike="noStrike">
                <a:solidFill>
                  <a:srgbClr val="3A3838"/>
                </a:solidFill>
                <a:effectLst/>
                <a:latin typeface="Montserrat" pitchFamily="2" charset="77"/>
              </a:rPr>
              <a:t>Here’s our “WHY!”</a:t>
            </a:r>
            <a:endParaRPr lang="en-US" sz="3800" b="1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850A-E55A-6FED-E662-A32573A03E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779588"/>
            <a:ext cx="8197850" cy="2149475"/>
          </a:xfrm>
        </p:spPr>
        <p:txBody>
          <a:bodyPr/>
          <a:lstStyle/>
          <a:p>
            <a:pPr rtl="0"/>
            <a:r>
              <a:rPr lang="en-US" sz="20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“Emerging Leaders are </a:t>
            </a:r>
            <a:r>
              <a:rPr lang="en-US" sz="2000" b="1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jack-of-all-trades, masters of none</a:t>
            </a:r>
            <a:r>
              <a:rPr lang="en-US" sz="20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.” </a:t>
            </a:r>
          </a:p>
          <a:p>
            <a:pPr rtl="0"/>
            <a:endParaRPr lang="en-US" sz="2000" dirty="0">
              <a:effectLst/>
              <a:latin typeface="Montserrat" pitchFamily="2" charset="77"/>
            </a:endParaRPr>
          </a:p>
          <a:p>
            <a:pPr rtl="0"/>
            <a:r>
              <a:rPr lang="en-US" sz="20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There is a projected 10-year </a:t>
            </a:r>
            <a:r>
              <a:rPr lang="en-US" sz="2000" b="1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growth in the fundraising profession of 14%.</a:t>
            </a:r>
          </a:p>
          <a:p>
            <a:pPr rtl="0"/>
            <a:endParaRPr lang="en-US" sz="2000" dirty="0">
              <a:effectLst/>
              <a:latin typeface="Montserrat" pitchFamily="2" charset="77"/>
            </a:endParaRPr>
          </a:p>
          <a:p>
            <a:pPr rtl="0"/>
            <a:r>
              <a:rPr lang="en-US" sz="20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Emerging leaders need to </a:t>
            </a:r>
            <a:r>
              <a:rPr lang="en-US" sz="2000" b="1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strategically maximize</a:t>
            </a:r>
            <a:r>
              <a:rPr lang="en-US" sz="20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 their growth potential. </a:t>
            </a:r>
            <a:endParaRPr lang="en-US" sz="200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000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FB74-945E-A02A-7B0B-B7B6C4D7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800" b="1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Presentation Outcomes</a:t>
            </a:r>
            <a:endParaRPr lang="en-US" sz="38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14741-A6C3-6A62-3380-6828DE2057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Be strategic your participation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Master “something” instead of “nothing” 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Tips to becoming a continuous learner 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Gain skills through other professional activities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Grow your personal and professional brand 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Deliberately expand your professional network</a:t>
            </a:r>
          </a:p>
        </p:txBody>
      </p:sp>
    </p:spTree>
    <p:extLst>
      <p:ext uri="{BB962C8B-B14F-4D97-AF65-F5344CB8AC3E}">
        <p14:creationId xmlns:p14="http://schemas.microsoft.com/office/powerpoint/2010/main" val="170216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FEA1-E390-B613-5DD9-69D392DD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3462"/>
            <a:ext cx="7886700" cy="540653"/>
          </a:xfrm>
        </p:spPr>
        <p:txBody>
          <a:bodyPr/>
          <a:lstStyle/>
          <a:p>
            <a:pPr rtl="0"/>
            <a:r>
              <a:rPr lang="en-US" sz="3200" b="1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Be strategic in your participation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B6AB-8174-6C1C-BE0A-BAF94CA56C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636713"/>
            <a:ext cx="7886700" cy="2473325"/>
          </a:xfrm>
        </p:spPr>
        <p:txBody>
          <a:bodyPr/>
          <a:lstStyle/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Learn to </a:t>
            </a:r>
            <a:r>
              <a:rPr lang="en-US" sz="1800" b="1" i="1" u="sng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not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 try and do “</a:t>
            </a:r>
            <a:r>
              <a:rPr lang="en-US" sz="1800" b="1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all the things.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” 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Do a skills audit and then ask yourself:</a:t>
            </a:r>
          </a:p>
          <a:p>
            <a:pPr lvl="1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Will this opportunity increase my current skills?</a:t>
            </a:r>
          </a:p>
          <a:p>
            <a:pPr lvl="1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Will this opportunity help me develop new skills?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Is this worth my time?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Be an expert.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It is okay to say “NO!”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”NO” is a full sentence.</a:t>
            </a:r>
            <a:br>
              <a:rPr lang="en-US" sz="1800" dirty="0">
                <a:latin typeface="Montserrat" pitchFamily="2" charset="77"/>
              </a:rPr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895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5447-F468-D5FD-DC87-8B02168B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040967"/>
            <a:ext cx="9031289" cy="619117"/>
          </a:xfrm>
        </p:spPr>
        <p:txBody>
          <a:bodyPr/>
          <a:lstStyle/>
          <a:p>
            <a:r>
              <a:rPr lang="en-US" sz="30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Master “something” instead of “nothing.” </a:t>
            </a:r>
            <a:endParaRPr lang="en-US" sz="3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D1023-45C2-1AB2-A901-71B1C55A1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557338"/>
            <a:ext cx="8118475" cy="2473325"/>
          </a:xfrm>
        </p:spPr>
        <p:txBody>
          <a:bodyPr/>
          <a:lstStyle/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The importance of receiving your CFRE</a:t>
            </a:r>
          </a:p>
          <a:p>
            <a:pPr lvl="1" rtl="0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Receiving your Masters in Public/Nonprofit Administration</a:t>
            </a:r>
          </a:p>
          <a:p>
            <a:pPr lvl="1" rtl="0" fontAlgn="base"/>
            <a:r>
              <a:rPr lang="en-US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Obtaining a certificate in Nonprofit Philanthropy.</a:t>
            </a:r>
          </a:p>
          <a:p>
            <a:pPr lvl="1" rtl="0" fontAlgn="base"/>
            <a:endParaRPr lang="en-US" b="0" i="0" u="none" strike="noStrike" dirty="0">
              <a:solidFill>
                <a:srgbClr val="3B3838"/>
              </a:solidFill>
              <a:effectLst/>
              <a:latin typeface="Montserrat" pitchFamily="2" charset="77"/>
            </a:endParaRP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Graduate Programs</a:t>
            </a:r>
          </a:p>
          <a:p>
            <a:pPr rtl="0" fontAlgn="base"/>
            <a:endParaRPr lang="en-US" sz="1800" b="0" i="0" u="none" strike="noStrike" dirty="0">
              <a:solidFill>
                <a:srgbClr val="3B3838"/>
              </a:solidFill>
              <a:effectLst/>
              <a:latin typeface="Montserrat" pitchFamily="2" charset="77"/>
            </a:endParaRP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Free learning and webinars (can be to a specific skill-set) </a:t>
            </a:r>
          </a:p>
          <a:p>
            <a:pPr lvl="1" fontAlgn="base"/>
            <a:r>
              <a:rPr lang="en-US" sz="1500" dirty="0">
                <a:solidFill>
                  <a:srgbClr val="3B3838"/>
                </a:solidFill>
                <a:latin typeface="Montserrat" pitchFamily="2" charset="77"/>
              </a:rPr>
              <a:t>LinkedIn Learning </a:t>
            </a:r>
          </a:p>
          <a:p>
            <a:pPr lvl="1" fontAlgn="base"/>
            <a:r>
              <a:rPr lang="en-US" sz="1500" dirty="0">
                <a:solidFill>
                  <a:srgbClr val="3B3838"/>
                </a:solidFill>
                <a:latin typeface="Montserrat" pitchFamily="2" charset="77"/>
              </a:rPr>
              <a:t>AFP Emerging Leader Resources (Korn Ferry Series, </a:t>
            </a:r>
            <a:r>
              <a:rPr lang="en-US" sz="1500" dirty="0" err="1">
                <a:solidFill>
                  <a:srgbClr val="3B3838"/>
                </a:solidFill>
                <a:latin typeface="Montserrat" pitchFamily="2" charset="77"/>
              </a:rPr>
              <a:t>Microlearnings</a:t>
            </a:r>
            <a:r>
              <a:rPr lang="en-US" sz="1500" dirty="0">
                <a:solidFill>
                  <a:srgbClr val="3B3838"/>
                </a:solidFill>
                <a:latin typeface="Montserrat" pitchFamily="2" charset="77"/>
              </a:rPr>
              <a:t>)</a:t>
            </a:r>
            <a:br>
              <a:rPr lang="en-US" sz="1500" dirty="0">
                <a:latin typeface="Montserrat" pitchFamily="2" charset="77"/>
              </a:rPr>
            </a:br>
            <a:endParaRPr lang="en-US" sz="15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405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1A0A-5902-C2EC-E453-01D5284D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128280"/>
            <a:ext cx="7886700" cy="540653"/>
          </a:xfrm>
        </p:spPr>
        <p:txBody>
          <a:bodyPr/>
          <a:lstStyle/>
          <a:p>
            <a:pPr rtl="0"/>
            <a:r>
              <a:rPr lang="en-US" sz="38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Adrienne’s tips to becoming a continuous learner </a:t>
            </a:r>
            <a:endParaRPr lang="en-US" sz="3800" b="1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E13B-92BA-A520-9217-68C33E113B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75" y="2295526"/>
            <a:ext cx="7886700" cy="2473325"/>
          </a:xfrm>
        </p:spPr>
        <p:txBody>
          <a:bodyPr/>
          <a:lstStyle/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Improve both your strengths and weaknesses.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Maintain “I should invest in myself” mindset.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Learning comes from many different directions.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We can get “rusty” everywhere! - sharpen both hard and soft skills.</a:t>
            </a:r>
          </a:p>
          <a:p>
            <a:pPr rtl="0" fontAlgn="base"/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Montserrat" pitchFamily="2" charset="77"/>
              </a:rPr>
              <a:t>Yes, it can be costly, but…ask about sponsorship opportunities.</a:t>
            </a:r>
            <a:br>
              <a:rPr lang="en-US" sz="1800" dirty="0">
                <a:latin typeface="Montserrat" pitchFamily="2" charset="77"/>
              </a:rPr>
            </a:br>
            <a:endParaRPr lang="en-US" sz="1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946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1E18-2C89-224C-E9B3-5FEE2F32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4654"/>
            <a:ext cx="7886700" cy="540653"/>
          </a:xfrm>
        </p:spPr>
        <p:txBody>
          <a:bodyPr/>
          <a:lstStyle/>
          <a:p>
            <a:pPr algn="ctr" rtl="0"/>
            <a:r>
              <a:rPr lang="en-US" sz="38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Gain skills through other professional activities and other membership organizations </a:t>
            </a:r>
            <a:endParaRPr lang="en-US" sz="38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35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3408-ED89-F87C-F55E-940E32D4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26" y="1057274"/>
            <a:ext cx="8545099" cy="585788"/>
          </a:xfrm>
        </p:spPr>
        <p:txBody>
          <a:bodyPr/>
          <a:lstStyle/>
          <a:p>
            <a:pPr rtl="0"/>
            <a:r>
              <a:rPr lang="en-US" sz="30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Grow your personal &amp; professional brand</a:t>
            </a:r>
            <a:endParaRPr lang="en-US" sz="3000" b="1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881E-441C-C4CC-2332-4E68AE18F8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9526" y="1643062"/>
            <a:ext cx="7886700" cy="2473325"/>
          </a:xfrm>
        </p:spPr>
        <p:txBody>
          <a:bodyPr/>
          <a:lstStyle/>
          <a:p>
            <a:pPr rtl="0" fontAlgn="base"/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What type of fundraiser are you now?</a:t>
            </a:r>
          </a:p>
          <a:p>
            <a:pPr rtl="0" fontAlgn="base"/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What type of fundraiser do you want to be? </a:t>
            </a:r>
          </a:p>
          <a:p>
            <a:pPr rtl="0" fontAlgn="base"/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Have your resume and job duties reflect that. If your job description does not entail that type of fundraising, ask you supervisor or find a volunteer opportunity where you can experience that skill set. </a:t>
            </a:r>
          </a:p>
          <a:p>
            <a:pPr rtl="0" fontAlgn="base"/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You may not have the answer, and that’s okay. </a:t>
            </a:r>
          </a:p>
          <a:p>
            <a:pPr lvl="1" rtl="0" fontAlgn="base"/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If you don’t, ask yourself, “Where do you see yourself in 5 years or 10 years?”</a:t>
            </a:r>
          </a:p>
          <a:p>
            <a:pPr lvl="1" rtl="0" fontAlgn="base"/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From there, this will help shape your professional mission and brand. After you create an overall, long-term goal for yourself, create short-term, SMART goals to achieve your </a:t>
            </a:r>
            <a:r>
              <a:rPr lang="en-US" sz="14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personal</a:t>
            </a:r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 and </a:t>
            </a:r>
            <a:r>
              <a:rPr lang="en-US" sz="1400" b="1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professional</a:t>
            </a:r>
            <a:r>
              <a:rPr lang="en-US" sz="1400" b="0" i="0" u="none" strike="noStrike">
                <a:solidFill>
                  <a:srgbClr val="3B3838"/>
                </a:solidFill>
                <a:effectLst/>
                <a:latin typeface="Montserrat" pitchFamily="2" charset="77"/>
              </a:rPr>
              <a:t> vision. </a:t>
            </a:r>
          </a:p>
        </p:txBody>
      </p:sp>
    </p:spTree>
    <p:extLst>
      <p:ext uri="{BB962C8B-B14F-4D97-AF65-F5344CB8AC3E}">
        <p14:creationId xmlns:p14="http://schemas.microsoft.com/office/powerpoint/2010/main" val="4273406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ICON2023-Template-Jan2023  -  Read-Only" id="{71057602-357C-427D-B236-976A94E02BDE}" vid="{700F57DB-343F-4DDF-99EC-E8ECFF44D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171202393013_AFPICON2023-Template-Jan2023 (1)</Template>
  <TotalTime>1</TotalTime>
  <Words>0</Words>
  <Application>Microsoft Office PowerPoint</Application>
  <PresentationFormat>On-screen Show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From Young Pro to Emerging Leader: How to maximize AFP to build your career! </vt:lpstr>
      <vt:lpstr>Emerging Leader Presenters</vt:lpstr>
      <vt:lpstr>Here’s our “WHY!”</vt:lpstr>
      <vt:lpstr>Presentation Outcomes</vt:lpstr>
      <vt:lpstr>Be strategic in your participation</vt:lpstr>
      <vt:lpstr>Master “something” instead of “nothing.” </vt:lpstr>
      <vt:lpstr>Adrienne’s tips to becoming a continuous learner </vt:lpstr>
      <vt:lpstr>Gain skills through other professional activities and other membership organizations </vt:lpstr>
      <vt:lpstr>Grow your personal &amp; professional brand</vt:lpstr>
      <vt:lpstr>Deliberately expand your  professional network</vt:lpstr>
      <vt:lpstr>Final Thoughts </vt:lpstr>
      <vt:lpstr>Resources</vt:lpstr>
      <vt:lpstr>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Eubanks</dc:creator>
  <cp:lastModifiedBy>Chessie Leigh Hayes</cp:lastModifiedBy>
  <cp:revision>3</cp:revision>
  <dcterms:created xsi:type="dcterms:W3CDTF">2023-01-17T15:31:17Z</dcterms:created>
  <dcterms:modified xsi:type="dcterms:W3CDTF">2023-03-16T01:56:42Z</dcterms:modified>
</cp:coreProperties>
</file>